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7"/>
  </p:notesMasterIdLst>
  <p:handoutMasterIdLst>
    <p:handoutMasterId r:id="rId18"/>
  </p:handoutMasterIdLst>
  <p:sldIdLst>
    <p:sldId id="977" r:id="rId6"/>
    <p:sldId id="978" r:id="rId7"/>
    <p:sldId id="979" r:id="rId8"/>
    <p:sldId id="982" r:id="rId9"/>
    <p:sldId id="983" r:id="rId10"/>
    <p:sldId id="984" r:id="rId11"/>
    <p:sldId id="985" r:id="rId12"/>
    <p:sldId id="986" r:id="rId13"/>
    <p:sldId id="987" r:id="rId14"/>
    <p:sldId id="988" r:id="rId15"/>
    <p:sldId id="981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C15526-9704-4763-B96E-3894AFD4E908}" v="10" dt="2022-10-21T08:11:02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249" autoAdjust="0"/>
  </p:normalViewPr>
  <p:slideViewPr>
    <p:cSldViewPr>
      <p:cViewPr varScale="1">
        <p:scale>
          <a:sx n="107" d="100"/>
          <a:sy n="107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87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-474"/>
    </p:cViewPr>
  </p:sorterViewPr>
  <p:notesViewPr>
    <p:cSldViewPr>
      <p:cViewPr varScale="1">
        <p:scale>
          <a:sx n="35" d="100"/>
          <a:sy n="35" d="100"/>
        </p:scale>
        <p:origin x="-2268" y="-7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8DF67A0C-ED08-4198-B080-2068BA2D5232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500ACD85-68B5-439A-AE82-C59D2FD0F0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3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0FF8454C-62E5-4064-89C7-A90825984959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C74BD104-8C50-48EA-B536-C037BB2E0C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872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973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1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148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7517" y="588006"/>
            <a:ext cx="7468287" cy="1440635"/>
          </a:xfrm>
          <a:prstGeom prst="rect">
            <a:avLst/>
          </a:prstGeom>
          <a:ln>
            <a:noFill/>
          </a:ln>
        </p:spPr>
        <p:txBody>
          <a:bodyPr/>
          <a:lstStyle>
            <a:lvl1pPr algn="l">
              <a:defRPr sz="3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</a:t>
            </a:r>
            <a:br>
              <a:rPr lang="en-GB" dirty="0"/>
            </a:br>
            <a:r>
              <a:rPr lang="en-GB" dirty="0"/>
              <a:t>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78FD8-457F-8847-96B6-1C3B1418B4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30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07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77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954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101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385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620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84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191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026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930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687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0622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7517" y="588006"/>
            <a:ext cx="7468287" cy="1440635"/>
          </a:xfrm>
          <a:prstGeom prst="rect">
            <a:avLst/>
          </a:prstGeom>
          <a:ln>
            <a:noFill/>
          </a:ln>
        </p:spPr>
        <p:txBody>
          <a:bodyPr/>
          <a:lstStyle>
            <a:lvl1pPr algn="l">
              <a:defRPr sz="3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</a:t>
            </a:r>
            <a:br>
              <a:rPr lang="en-GB" dirty="0"/>
            </a:br>
            <a:r>
              <a:rPr lang="en-GB" dirty="0"/>
              <a:t>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78FD8-457F-8847-96B6-1C3B1418B4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53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74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04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435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43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33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76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93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CC820-ED9E-42E6-B109-B1BBC60A20C7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D76DA-2632-4C75-81C5-FC903C92B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43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E89B-28F2-418D-B86B-E7AC81396EFC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E9768-D8AB-4E4A-81E9-749C8FEC41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43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is.org.uk/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apps.caa.co.uk/modalapplication.aspx?appid=11&amp;mode=detail&amp;id=6487" TargetMode="Externa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pps.caa.co.uk/modalapplication.aspx?catid=1&amp;pagetype=65&amp;appid=11&amp;mode=detail&amp;id=9874&amp;filter=2" TargetMode="Externa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uidedogs.org.uk/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/>
          <a:lstStyle/>
          <a:p>
            <a:r>
              <a:rPr lang="en-GB" dirty="0"/>
              <a:t>SOU Accessibility (PRM) Forum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152872" y="1282690"/>
            <a:ext cx="885698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Agenda: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Welcome and Apologies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Previous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CAA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Feedback from other mtgs – AOC, ACC, CAA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Performance – Stats/KPIs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Customer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/>
              <a:t>Misc</a:t>
            </a:r>
            <a:r>
              <a:rPr lang="en-GB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PRM Charges/Training/Initiatives/Equipment/Infrastructure/ Visits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Charity Updates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Date of Next Meeting  (April 2023 date TBC) </a:t>
            </a:r>
          </a:p>
        </p:txBody>
      </p:sp>
    </p:spTree>
    <p:extLst>
      <p:ext uri="{BB962C8B-B14F-4D97-AF65-F5344CB8AC3E}">
        <p14:creationId xmlns:p14="http://schemas.microsoft.com/office/powerpoint/2010/main" val="3757739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/>
          <a:lstStyle/>
          <a:p>
            <a:r>
              <a:rPr lang="en-GB" dirty="0"/>
              <a:t>AOB – Next Meeting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179512" y="1412776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End of April 2023</a:t>
            </a:r>
          </a:p>
          <a:p>
            <a:endParaRPr lang="en-GB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To allow for stats for winter season 2022</a:t>
            </a:r>
          </a:p>
        </p:txBody>
      </p:sp>
    </p:spTree>
    <p:extLst>
      <p:ext uri="{BB962C8B-B14F-4D97-AF65-F5344CB8AC3E}">
        <p14:creationId xmlns:p14="http://schemas.microsoft.com/office/powerpoint/2010/main" val="2864336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/>
          <a:lstStyle/>
          <a:p>
            <a:r>
              <a:rPr lang="en-GB" dirty="0"/>
              <a:t>29 April 2022 – Second mtg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7B8621-369F-4BD7-BDFC-F81C54C9D922}"/>
              </a:ext>
            </a:extLst>
          </p:cNvPr>
          <p:cNvSpPr txBox="1"/>
          <p:nvPr/>
        </p:nvSpPr>
        <p:spPr>
          <a:xfrm>
            <a:off x="143508" y="1366897"/>
            <a:ext cx="885698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Actions/Decisions: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Attendees: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CLL Janice Asman (EBC)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James Alderson (Terminal Manager)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OCS Sabina Amariei - OCS (PRM provider)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Julie Stirling (Ops Director Assistant)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OCS Sabina Amariei - OCS (PRM provider)</a:t>
            </a:r>
          </a:p>
          <a:p>
            <a:pPr lvl="1"/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TORs to be drafted for next mtg – no formal guidance in CAP 1228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Last CAA report graded GOOD – 2020 (no report for 2021 due to covid)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Customer feedback: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 Generally positive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Date of Next Meeting – end of April 2023 TBC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/>
              <a:t>Frequency should be every six months, end of April and end of October – so can have stats for summer and winter seasons</a:t>
            </a:r>
          </a:p>
        </p:txBody>
      </p:sp>
    </p:spTree>
    <p:extLst>
      <p:ext uri="{BB962C8B-B14F-4D97-AF65-F5344CB8AC3E}">
        <p14:creationId xmlns:p14="http://schemas.microsoft.com/office/powerpoint/2010/main" val="67160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>
            <a:normAutofit/>
          </a:bodyPr>
          <a:lstStyle/>
          <a:p>
            <a:r>
              <a:rPr lang="en-GB" sz="3200" dirty="0"/>
              <a:t>Members (Attendance &amp; Apologies)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683568" y="1484784"/>
            <a:ext cx="78488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Chair:  Cllr Janice Asman Eastleigh Borough Council</a:t>
            </a:r>
          </a:p>
          <a:p>
            <a:endParaRPr lang="en-GB" dirty="0"/>
          </a:p>
          <a:p>
            <a:r>
              <a:rPr lang="en-GB" dirty="0"/>
              <a:t>Southampton Airport: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Terminal Operations Manager – James Alderson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Julie Stirling – Ops Director Assistant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Jose Vidal– OCS (PRM Service Provider)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Disability Advice Independent Support (DAIS) – Sonya Collins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2"/>
              </a:rPr>
              <a:t>Disability Advice Independence Support - DAIS Disability Advice </a:t>
            </a:r>
            <a:r>
              <a:rPr lang="en-GB" dirty="0" err="1">
                <a:hlinkClick r:id="rId2"/>
              </a:rPr>
              <a:t>Independant</a:t>
            </a:r>
            <a:r>
              <a:rPr lang="en-GB" dirty="0">
                <a:hlinkClick r:id="rId2"/>
              </a:rPr>
              <a:t> Support</a:t>
            </a:r>
            <a:endParaRPr lang="en-GB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Apologies – Steve Szalay Ops Director Southampton Airport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630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>
            <a:normAutofit/>
          </a:bodyPr>
          <a:lstStyle/>
          <a:p>
            <a:r>
              <a:rPr lang="en-GB" sz="3200" dirty="0"/>
              <a:t>Terms of Reference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539552" y="1484784"/>
            <a:ext cx="746828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No formal guidance in CAA CAP 1228</a:t>
            </a:r>
          </a:p>
          <a:p>
            <a:endParaRPr lang="en-GB" sz="2400" dirty="0"/>
          </a:p>
          <a:p>
            <a:r>
              <a:rPr lang="en-GB" sz="2400" dirty="0">
                <a:hlinkClick r:id="rId2"/>
              </a:rPr>
              <a:t>CAP1228: Guidance on quality standards under Regulation EC 1107/2006 (caa.co.uk)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Twice yearly – linked to stats for summer/winter seasons</a:t>
            </a:r>
          </a:p>
          <a:p>
            <a:r>
              <a:rPr lang="en-GB" sz="2400" dirty="0"/>
              <a:t>Attendees by invitation only</a:t>
            </a:r>
          </a:p>
          <a:p>
            <a:endParaRPr lang="en-GB" sz="2400" dirty="0"/>
          </a:p>
          <a:p>
            <a:r>
              <a:rPr lang="en-GB" sz="2400" dirty="0"/>
              <a:t>Chair Cllr Janice Asman with ACC consultation</a:t>
            </a:r>
          </a:p>
          <a:p>
            <a:endParaRPr lang="en-GB" sz="2400" dirty="0"/>
          </a:p>
          <a:p>
            <a:r>
              <a:rPr lang="en-GB" sz="2400" dirty="0"/>
              <a:t>Attendees to include charities/organisation reps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80926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/>
          <a:lstStyle/>
          <a:p>
            <a:r>
              <a:rPr lang="en-GB" dirty="0"/>
              <a:t>CAA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143508" y="1412776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Last report was graded GOOD in Dec 2020 </a:t>
            </a:r>
          </a:p>
          <a:p>
            <a:endParaRPr lang="en-GB" sz="2400" dirty="0"/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2"/>
              </a:rPr>
              <a:t>CAP1978: Airport Accessibility Report 2019/2020 (caa.co.uk)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No report in 2021 due to covid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0225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/>
          <a:lstStyle/>
          <a:p>
            <a:r>
              <a:rPr lang="en-GB" dirty="0"/>
              <a:t>Feedback from other Meetings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287016" y="1628800"/>
            <a:ext cx="88569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AOC: N/A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r>
              <a:rPr lang="en-GB" sz="2400" dirty="0"/>
              <a:t>ACC: N/A</a:t>
            </a:r>
          </a:p>
          <a:p>
            <a:endParaRPr lang="en-GB" sz="2400" dirty="0"/>
          </a:p>
          <a:p>
            <a:r>
              <a:rPr lang="en-GB" sz="2400" dirty="0"/>
              <a:t>CAA Visit/Audit: CAA have not yet completed an audit but are working closely to support Southampton with our PRM services.</a:t>
            </a:r>
          </a:p>
          <a:p>
            <a:endParaRPr lang="en-GB" sz="2400" dirty="0"/>
          </a:p>
          <a:p>
            <a:r>
              <a:rPr lang="en-GB" sz="2400" dirty="0"/>
              <a:t>Any others: N/A</a:t>
            </a:r>
          </a:p>
        </p:txBody>
      </p:sp>
    </p:spTree>
    <p:extLst>
      <p:ext uri="{BB962C8B-B14F-4D97-AF65-F5344CB8AC3E}">
        <p14:creationId xmlns:p14="http://schemas.microsoft.com/office/powerpoint/2010/main" val="20839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/>
          <a:lstStyle/>
          <a:p>
            <a:r>
              <a:rPr lang="en-GB" dirty="0"/>
              <a:t>Performance Stats / KPIs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143508" y="1412776"/>
            <a:ext cx="885698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OCS: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GB" altLang="en-US" sz="1100" dirty="0"/>
              <a:t>Total PRM’s handled in the quarter (Apr – SEP) was 5060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GB" altLang="en-US" sz="1100" dirty="0"/>
              <a:t>Quarterly penetration rate (by departing </a:t>
            </a:r>
            <a:r>
              <a:rPr lang="en-GB" altLang="en-US" sz="1100" dirty="0" err="1"/>
              <a:t>pax</a:t>
            </a:r>
            <a:r>
              <a:rPr lang="en-GB" altLang="en-US" sz="1100" dirty="0"/>
              <a:t>) is 2.72%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GB" altLang="en-US" sz="1100" dirty="0"/>
              <a:t>Complaints 2 /Compliments 1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GB" altLang="en-US" sz="1100" dirty="0"/>
              <a:t>Pre-notification at 36 hours for SOU was 3542 for the quarter with non pre notified at </a:t>
            </a:r>
            <a:r>
              <a:rPr lang="en-GB" altLang="en-US" sz="1100" dirty="0">
                <a:solidFill>
                  <a:schemeClr val="tx2"/>
                </a:solidFill>
              </a:rPr>
              <a:t>1518 </a:t>
            </a:r>
            <a:r>
              <a:rPr lang="en-GB" altLang="en-US" sz="1100" dirty="0"/>
              <a:t>and </a:t>
            </a:r>
            <a:r>
              <a:rPr lang="en-GB" altLang="en-US" sz="1100" dirty="0" err="1"/>
              <a:t>adhoc</a:t>
            </a:r>
            <a:r>
              <a:rPr lang="en-GB" altLang="en-US" sz="1100" dirty="0"/>
              <a:t> at 1195 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GB" altLang="en-US" sz="1100" dirty="0"/>
              <a:t>Operational focus on ad-hoc and asap requests as the non-prenotification numbers have remained high from the start of the contract in Sept 2021 and also on staff training and performance </a:t>
            </a:r>
          </a:p>
          <a:p>
            <a:pPr lvl="1">
              <a:defRPr/>
            </a:pPr>
            <a:endParaRPr kumimoji="0" lang="en-GB" alt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163CFC-283A-4E5C-9785-6BD42B137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2" y="3212976"/>
            <a:ext cx="8923839" cy="291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986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/>
          <a:lstStyle/>
          <a:p>
            <a:r>
              <a:rPr lang="en-GB" dirty="0"/>
              <a:t>Customer Feedback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143508" y="1412776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Praise: 27</a:t>
            </a:r>
          </a:p>
          <a:p>
            <a:r>
              <a:rPr lang="en-GB" sz="2400" dirty="0"/>
              <a:t>Complaints: 11</a:t>
            </a:r>
          </a:p>
        </p:txBody>
      </p:sp>
    </p:spTree>
    <p:extLst>
      <p:ext uri="{BB962C8B-B14F-4D97-AF65-F5344CB8AC3E}">
        <p14:creationId xmlns:p14="http://schemas.microsoft.com/office/powerpoint/2010/main" val="300549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/>
          <a:lstStyle/>
          <a:p>
            <a:r>
              <a:rPr lang="en-GB" dirty="0" err="1"/>
              <a:t>Misc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395536" y="1412776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PRM Charges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Current charge per pax is £1.14 per departing passenger.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Training – All in date and mandatory training completed. Looking over winter seasons to engage charities for further specialist training.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Equipment – All serviceable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Visits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CAA visited 23</a:t>
            </a:r>
            <a:r>
              <a:rPr lang="en-GB" sz="2400" baseline="30000" dirty="0"/>
              <a:t>rd</a:t>
            </a:r>
            <a:r>
              <a:rPr lang="en-GB" sz="2400" dirty="0"/>
              <a:t> February 2022 to meet and greet with the SOU team.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54724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C0E-E0C1-4C15-B138-ED2442DB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4664"/>
            <a:ext cx="7468287" cy="755648"/>
          </a:xfrm>
        </p:spPr>
        <p:txBody>
          <a:bodyPr/>
          <a:lstStyle/>
          <a:p>
            <a:r>
              <a:rPr lang="en-GB" dirty="0"/>
              <a:t>Charity Updates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E2E0-F652-46BC-8625-877AB888921A}"/>
              </a:ext>
            </a:extLst>
          </p:cNvPr>
          <p:cNvSpPr txBox="1"/>
          <p:nvPr/>
        </p:nvSpPr>
        <p:spPr>
          <a:xfrm>
            <a:off x="143508" y="1412776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9ABCE4-7B1D-44F6-87FB-8F6356CE2CE2}"/>
              </a:ext>
            </a:extLst>
          </p:cNvPr>
          <p:cNvSpPr txBox="1"/>
          <p:nvPr/>
        </p:nvSpPr>
        <p:spPr>
          <a:xfrm>
            <a:off x="395536" y="1412776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10/08/22 - Guide Dogs for the Blind association. First guide dog training exercise is carried out by OCS and our Airside Operations team to ensure full familiarisation/training for the users and animals can be provided through the entire passenger process from arrival at the Terminal, security screening and on-board aircrafts. </a:t>
            </a:r>
            <a:r>
              <a:rPr lang="en-GB" u="sng" dirty="0">
                <a:hlinkClick r:id="rId2"/>
              </a:rPr>
              <a:t>www.guidedogs.org.uk</a:t>
            </a:r>
            <a:endParaRPr lang="en-GB" u="sng" dirty="0"/>
          </a:p>
          <a:p>
            <a:endParaRPr lang="en-GB" u="sng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B666E3-5B8D-42EE-991A-08C2D1D199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196761"/>
            <a:ext cx="3779912" cy="28349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BEB9A5-C707-432C-9EC5-6424763B5C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217" y="3196760"/>
            <a:ext cx="2107024" cy="280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15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1DD96B2FE9EC4181DE85AEA4378495" ma:contentTypeVersion="13" ma:contentTypeDescription="Create a new document." ma:contentTypeScope="" ma:versionID="fea854fa1ce0747d650f3867067849ae">
  <xsd:schema xmlns:xsd="http://www.w3.org/2001/XMLSchema" xmlns:xs="http://www.w3.org/2001/XMLSchema" xmlns:p="http://schemas.microsoft.com/office/2006/metadata/properties" xmlns:ns2="5f486ac9-2def-490c-9313-71d1e1c48a91" xmlns:ns3="beeaee34-3037-4a13-93e4-95a3df6c84ea" targetNamespace="http://schemas.microsoft.com/office/2006/metadata/properties" ma:root="true" ma:fieldsID="4c155a6855c5749a3393de9c27ffa5a8" ns2:_="" ns3:_="">
    <xsd:import namespace="5f486ac9-2def-490c-9313-71d1e1c48a91"/>
    <xsd:import namespace="beeaee34-3037-4a13-93e4-95a3df6c84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86ac9-2def-490c-9313-71d1e1c48a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28f9fe7-d132-4c4a-b51a-5fd2a9de30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eaee34-3037-4a13-93e4-95a3df6c84e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c8318e2-1b82-40db-8a35-aaf32e9c7de3}" ma:internalName="TaxCatchAll" ma:showField="CatchAllData" ma:web="beeaee34-3037-4a13-93e4-95a3df6c84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eaee34-3037-4a13-93e4-95a3df6c84ea" xsi:nil="true"/>
    <lcf76f155ced4ddcb4097134ff3c332f xmlns="5f486ac9-2def-490c-9313-71d1e1c48a9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132D527-327C-4B87-8F19-EBCDA0EA66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A7EEF7-3937-4561-970B-D74B1A834E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486ac9-2def-490c-9313-71d1e1c48a91"/>
    <ds:schemaRef ds:uri="beeaee34-3037-4a13-93e4-95a3df6c84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43CA51-1082-4DDF-AB7D-63E0B619CA0B}">
  <ds:schemaRefs>
    <ds:schemaRef ds:uri="http://schemas.microsoft.com/office/2006/metadata/properties"/>
    <ds:schemaRef ds:uri="http://schemas.microsoft.com/office/infopath/2007/PartnerControls"/>
    <ds:schemaRef ds:uri="a3024d69-60b8-456d-9d18-3d55d40b34bc"/>
    <ds:schemaRef ds:uri="beeaee34-3037-4a13-93e4-95a3df6c84ea"/>
    <ds:schemaRef ds:uri="5f486ac9-2def-490c-9313-71d1e1c48a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605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SOU Accessibility (PRM) Forum</vt:lpstr>
      <vt:lpstr>Members (Attendance &amp; Apologies)</vt:lpstr>
      <vt:lpstr>Terms of Reference</vt:lpstr>
      <vt:lpstr>CAA Report</vt:lpstr>
      <vt:lpstr>Feedback from other Meetings</vt:lpstr>
      <vt:lpstr>Performance Stats / KPIs</vt:lpstr>
      <vt:lpstr>Customer Feedback</vt:lpstr>
      <vt:lpstr>Misc</vt:lpstr>
      <vt:lpstr>Charity Updates</vt:lpstr>
      <vt:lpstr>AOB – Next Meeting</vt:lpstr>
      <vt:lpstr>29 April 2022 – Second mtg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Scott</dc:creator>
  <cp:lastModifiedBy>Sean Brice</cp:lastModifiedBy>
  <cp:revision>6</cp:revision>
  <dcterms:created xsi:type="dcterms:W3CDTF">2020-03-12T10:37:49Z</dcterms:created>
  <dcterms:modified xsi:type="dcterms:W3CDTF">2022-11-08T11:18:30Z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0x0101009A1DD96B2FE9EC4181DE85AEA4378495</vt:lpwstr>
  </property>
</Properties>
</file>